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  <p:embeddedFont>
      <p:font typeface="Roboto Mon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22" Type="http://schemas.openxmlformats.org/officeDocument/2006/relationships/font" Target="fonts/Lato-bold.fntdata"/><Relationship Id="rId21" Type="http://schemas.openxmlformats.org/officeDocument/2006/relationships/font" Target="fonts/Lato-regular.fntdata"/><Relationship Id="rId24" Type="http://schemas.openxmlformats.org/officeDocument/2006/relationships/font" Target="fonts/Lato-boldItalic.fntdata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ono-bold.fntdata"/><Relationship Id="rId25" Type="http://schemas.openxmlformats.org/officeDocument/2006/relationships/font" Target="fonts/RobotoMono-regular.fntdata"/><Relationship Id="rId28" Type="http://schemas.openxmlformats.org/officeDocument/2006/relationships/font" Target="fonts/RobotoMono-boldItalic.fntdata"/><Relationship Id="rId27" Type="http://schemas.openxmlformats.org/officeDocument/2006/relationships/font" Target="fonts/RobotoMon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19" Type="http://schemas.openxmlformats.org/officeDocument/2006/relationships/font" Target="fonts/Raleway-italic.fntdata"/><Relationship Id="rId18" Type="http://schemas.openxmlformats.org/officeDocument/2006/relationships/font" Target="fonts/Raleway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Harvard_Mark_II" TargetMode="External"/><Relationship Id="rId3" Type="http://schemas.openxmlformats.org/officeDocument/2006/relationships/hyperlink" Target="https://en.wikipedia.org/wiki/Moth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ac7471ad6a_1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ac7471ad6a_1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aabbc6fcb0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aabbc6fcb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 demo should be rapid and clearly show the link between the raw database and the analytics layer.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>
                <a:solidFill>
                  <a:schemeClr val="dk1"/>
                </a:solidFill>
              </a:rPr>
              <a:t>SQL Server (30 seconds):</a:t>
            </a:r>
            <a:r>
              <a:rPr lang="en">
                <a:solidFill>
                  <a:schemeClr val="dk1"/>
                </a:solidFill>
              </a:rPr>
              <a:t> Briefly show Azure Data Studio/SQL Server.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n">
                <a:solidFill>
                  <a:schemeClr val="dk1"/>
                </a:solidFill>
              </a:rPr>
              <a:t>Action:</a:t>
            </a:r>
            <a:r>
              <a:rPr lang="en">
                <a:solidFill>
                  <a:schemeClr val="dk1"/>
                </a:solidFill>
              </a:rPr>
              <a:t> Run a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lang="en">
                <a:solidFill>
                  <a:schemeClr val="dk1"/>
                </a:solidFill>
              </a:rPr>
              <a:t> query on the </a:t>
            </a:r>
            <a:r>
              <a:rPr b="1"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Credit_Card</a:t>
            </a:r>
            <a:r>
              <a:rPr lang="en">
                <a:solidFill>
                  <a:schemeClr val="dk1"/>
                </a:solidFill>
              </a:rPr>
              <a:t> table to prove the data is encrypted (using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EncryptByKey</a:t>
            </a:r>
            <a:r>
              <a:rPr lang="en">
                <a:solidFill>
                  <a:schemeClr val="dk1"/>
                </a:solidFill>
              </a:rPr>
              <a:t>).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n">
                <a:solidFill>
                  <a:schemeClr val="dk1"/>
                </a:solidFill>
              </a:rPr>
              <a:t>Statement:</a:t>
            </a:r>
            <a:r>
              <a:rPr lang="en">
                <a:solidFill>
                  <a:schemeClr val="dk1"/>
                </a:solidFill>
              </a:rPr>
              <a:t> "We confirm that sensitive card data is stored securely using </a:t>
            </a:r>
            <a:r>
              <a:rPr b="1" lang="en">
                <a:solidFill>
                  <a:schemeClr val="dk1"/>
                </a:solidFill>
              </a:rPr>
              <a:t>Column-Level Encryption</a:t>
            </a:r>
            <a:r>
              <a:rPr lang="en">
                <a:solidFill>
                  <a:schemeClr val="dk1"/>
                </a:solidFill>
              </a:rPr>
              <a:t>."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>
                <a:solidFill>
                  <a:schemeClr val="dk1"/>
                </a:solidFill>
              </a:rPr>
              <a:t>Tableau Interactivity (90 seconds):</a:t>
            </a:r>
            <a:r>
              <a:rPr lang="en">
                <a:solidFill>
                  <a:schemeClr val="dk1"/>
                </a:solidFill>
              </a:rPr>
              <a:t> Switch to your Tableau Dashboard.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n">
                <a:solidFill>
                  <a:schemeClr val="dk1"/>
                </a:solidFill>
              </a:rPr>
              <a:t>Action 1 (Problem Identification):</a:t>
            </a:r>
            <a:r>
              <a:rPr lang="en">
                <a:solidFill>
                  <a:schemeClr val="dk1"/>
                </a:solidFill>
              </a:rPr>
              <a:t> Point to the </a:t>
            </a:r>
            <a:r>
              <a:rPr b="1" lang="en">
                <a:solidFill>
                  <a:schemeClr val="dk1"/>
                </a:solidFill>
              </a:rPr>
              <a:t>Payment Success Rate (80.00%)</a:t>
            </a:r>
            <a:r>
              <a:rPr lang="en">
                <a:solidFill>
                  <a:schemeClr val="dk1"/>
                </a:solidFill>
              </a:rPr>
              <a:t> KPI and the </a:t>
            </a:r>
            <a:r>
              <a:rPr b="1" lang="en">
                <a:solidFill>
                  <a:schemeClr val="dk1"/>
                </a:solidFill>
              </a:rPr>
              <a:t>Monthly Revenue Trend</a:t>
            </a:r>
            <a:r>
              <a:rPr lang="en">
                <a:solidFill>
                  <a:schemeClr val="dk1"/>
                </a:solidFill>
              </a:rPr>
              <a:t> chart. State: "The database revealed a critical 20% payment failure rate and a sharp revenue drop in November."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n">
                <a:solidFill>
                  <a:schemeClr val="dk1"/>
                </a:solidFill>
              </a:rPr>
              <a:t>Action 2 (Drill-Down):</a:t>
            </a:r>
            <a:r>
              <a:rPr lang="en">
                <a:solidFill>
                  <a:schemeClr val="dk1"/>
                </a:solidFill>
              </a:rPr>
              <a:t> Click the bar for </a:t>
            </a:r>
            <a:r>
              <a:rPr b="1" lang="en">
                <a:solidFill>
                  <a:schemeClr val="dk1"/>
                </a:solidFill>
              </a:rPr>
              <a:t>Greenville Central</a:t>
            </a:r>
            <a:r>
              <a:rPr lang="en">
                <a:solidFill>
                  <a:schemeClr val="dk1"/>
                </a:solidFill>
              </a:rPr>
              <a:t> on the </a:t>
            </a:r>
            <a:r>
              <a:rPr b="1" lang="en">
                <a:solidFill>
                  <a:schemeClr val="dk1"/>
                </a:solidFill>
              </a:rPr>
              <a:t>Station Revenue Leaderboard</a:t>
            </a:r>
            <a:r>
              <a:rPr lang="en">
                <a:solidFill>
                  <a:schemeClr val="dk1"/>
                </a:solidFill>
              </a:rPr>
              <a:t>. The other charts should filter instantly.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n">
                <a:solidFill>
                  <a:schemeClr val="dk1"/>
                </a:solidFill>
              </a:rPr>
              <a:t>Statement:</a:t>
            </a:r>
            <a:r>
              <a:rPr lang="en">
                <a:solidFill>
                  <a:schemeClr val="dk1"/>
                </a:solidFill>
              </a:rPr>
              <a:t> "Our analytics layer is operational. By clicking on our top revenue earner, Greenville Central, we can instantly drill down to verify its unique contribution and operational status."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>
                <a:solidFill>
                  <a:schemeClr val="dk1"/>
                </a:solidFill>
              </a:rPr>
              <a:t>Conclusion:</a:t>
            </a:r>
            <a:r>
              <a:rPr lang="en">
                <a:solidFill>
                  <a:schemeClr val="dk1"/>
                </a:solidFill>
              </a:rPr>
              <a:t> "The system is robust, secure, and provides actionable insights for immediate decision-making."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64c2990eb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64c2990eb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a903d9809b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a903d9809b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 electric vehicle market is growing rapidly, but charging infrastructure hasn't kept up. </a:t>
            </a:r>
            <a:r>
              <a:rPr b="1" lang="en">
                <a:solidFill>
                  <a:schemeClr val="dk1"/>
                </a:solidFill>
              </a:rPr>
              <a:t>EV drivers today face a frustrating situation where they drive to charging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stations 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ly to find all spots occupied.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There's no way to reserve a charger in advance,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no clear pricing information,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and no system to notify them when charging is complete.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For station operators, the problem is just as bad. They deal with no-shows that waste capacity, cars that stay plugged in long after charging finishes, and manual tracking of usage and billing.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We're designing a database to solve these problems. Think of it like a reservation system for charging stations, similar to how OpenTable works for restaurants or how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parking apps work for garage spots. Users can see available chargers, book them in advance, get notifications, and pay automatically. Station operators get better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utilization and automated billing.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Our team chose this problem because we're interested in sustainability and the practical challenges of EV adoption. As more people buy electric cars, efficient charging infrastructure becomes critical. A well-designed database can make the difference between a smooth experience and a frustrating one.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Data Reliability:</a:t>
            </a:r>
            <a:r>
              <a:rPr lang="en">
                <a:solidFill>
                  <a:schemeClr val="dk1"/>
                </a:solidFill>
              </a:rPr>
              <a:t> To serve as a </a:t>
            </a:r>
            <a:r>
              <a:rPr b="1" lang="en">
                <a:solidFill>
                  <a:schemeClr val="dk1"/>
                </a:solidFill>
              </a:rPr>
              <a:t>single source of truth</a:t>
            </a:r>
            <a:r>
              <a:rPr lang="en">
                <a:solidFill>
                  <a:schemeClr val="dk1"/>
                </a:solidFill>
              </a:rPr>
              <a:t> by enforcing consistency and atomicity for critical transactions (sessions, invoices, payments) using </a:t>
            </a:r>
            <a:r>
              <a:rPr b="1" lang="en">
                <a:solidFill>
                  <a:schemeClr val="dk1"/>
                </a:solidFill>
              </a:rPr>
              <a:t>stored procedures</a:t>
            </a:r>
            <a:r>
              <a:rPr lang="en">
                <a:solidFill>
                  <a:schemeClr val="dk1"/>
                </a:solidFill>
              </a:rPr>
              <a:t> and </a:t>
            </a:r>
            <a:r>
              <a:rPr b="1" lang="en">
                <a:solidFill>
                  <a:schemeClr val="dk1"/>
                </a:solidFill>
              </a:rPr>
              <a:t>transactions</a:t>
            </a:r>
            <a:r>
              <a:rPr lang="en">
                <a:solidFill>
                  <a:schemeClr val="dk1"/>
                </a:solidFill>
              </a:rPr>
              <a:t> (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TRY...CATCH</a:t>
            </a:r>
            <a:r>
              <a:rPr lang="en">
                <a:solidFill>
                  <a:schemeClr val="dk1"/>
                </a:solidFill>
              </a:rPr>
              <a:t>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Scalability &amp; Performance:</a:t>
            </a:r>
            <a:r>
              <a:rPr lang="en">
                <a:solidFill>
                  <a:schemeClr val="dk1"/>
                </a:solidFill>
              </a:rPr>
              <a:t> To support rapid querying for BI tools (like Tableau) using a </a:t>
            </a:r>
            <a:r>
              <a:rPr b="1" lang="en">
                <a:solidFill>
                  <a:schemeClr val="dk1"/>
                </a:solidFill>
              </a:rPr>
              <a:t>Star/Snowflake Hybrid Schema</a:t>
            </a:r>
            <a:r>
              <a:rPr lang="en">
                <a:solidFill>
                  <a:schemeClr val="dk1"/>
                </a:solidFill>
              </a:rPr>
              <a:t> and highly optimized non-clustered indexes.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Compliance &amp; Security:</a:t>
            </a:r>
            <a:r>
              <a:rPr lang="en">
                <a:solidFill>
                  <a:schemeClr val="dk1"/>
                </a:solidFill>
              </a:rPr>
              <a:t> To protect Personally Identifiable Information (PII) and sensitive financial data (card numbers) via mandatory </a:t>
            </a:r>
            <a:r>
              <a:rPr b="1" lang="en">
                <a:solidFill>
                  <a:schemeClr val="dk1"/>
                </a:solidFill>
              </a:rPr>
              <a:t>Column-Level Encryption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aabbc6fcb0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aabbc6fcb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aabbc6fcb0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aabbc6fcb0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aabbc6fcb0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aabbc6fcb0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ac7471ad6a_1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ac7471ad6a_1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aabbc6fcb0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aabbc6fcb0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-- =============================================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-- 1. storedProcedures_ProcessChargingSession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-- Records a new charging session, updates charge point status, and creates an invoice.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-- Input: All session and invoice details.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-- Output: @NewSessionId (INT), @NewInvoiceId (INT).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-- =============================================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-- =============================================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-- 2. storedProcedures_UpdateChargePointStatus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-- Updates the status of a specific charge point.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-- Input: @ChargePointId (INT), @NewStatus (NVARCHAR).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-- Output: None.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-- =============================================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-- =============================================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-- 3. storedProcedures_AssignTechnicianToMaintenance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-- Assigns a technician to a maintenance record and sets the status to 'In Progress'.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-- Input: @RecordId (INT), @TechnicianId (INT).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-- Output: None.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-- =============================================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aabbc6fcb0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aabbc6fcb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Two most critical insights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1. The low </a:t>
            </a:r>
            <a:r>
              <a:rPr b="1" lang="en">
                <a:solidFill>
                  <a:schemeClr val="dk1"/>
                </a:solidFill>
              </a:rPr>
              <a:t>Payment Success Rate (80.00%)</a:t>
            </a:r>
            <a:r>
              <a:rPr lang="en">
                <a:solidFill>
                  <a:schemeClr val="dk1"/>
                </a:solidFill>
              </a:rPr>
              <a:t> as a critical risk.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2. The </a:t>
            </a:r>
            <a:r>
              <a:rPr b="1" lang="en">
                <a:solidFill>
                  <a:schemeClr val="dk1"/>
                </a:solidFill>
              </a:rPr>
              <a:t>Station Revenue Leaderboard</a:t>
            </a:r>
            <a:r>
              <a:rPr lang="en">
                <a:solidFill>
                  <a:schemeClr val="dk1"/>
                </a:solidFill>
              </a:rPr>
              <a:t> confirming Greenville Central's dominance.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Using </a:t>
            </a:r>
            <a:r>
              <a:rPr b="1" lang="en">
                <a:solidFill>
                  <a:schemeClr val="dk1"/>
                </a:solidFill>
              </a:rPr>
              <a:t>Tableau Desktop</a:t>
            </a:r>
            <a:r>
              <a:rPr lang="en">
                <a:solidFill>
                  <a:schemeClr val="dk1"/>
                </a:solidFill>
              </a:rPr>
              <a:t>, we created an interactive dashboard focusing on three key areas: Operations, Revenue Trends, and Financial Health. We will highlight two critical findings:" | | | "</a:t>
            </a:r>
            <a:r>
              <a:rPr b="1" lang="en">
                <a:solidFill>
                  <a:schemeClr val="dk1"/>
                </a:solidFill>
              </a:rPr>
              <a:t>Finding 1: Revenue Instability:</a:t>
            </a:r>
            <a:r>
              <a:rPr lang="en">
                <a:solidFill>
                  <a:schemeClr val="dk1"/>
                </a:solidFill>
              </a:rPr>
              <a:t> The </a:t>
            </a:r>
            <a:r>
              <a:rPr b="1" lang="en">
                <a:solidFill>
                  <a:schemeClr val="dk1"/>
                </a:solidFill>
              </a:rPr>
              <a:t>Monthly Revenue Trend</a:t>
            </a:r>
            <a:r>
              <a:rPr lang="en">
                <a:solidFill>
                  <a:schemeClr val="dk1"/>
                </a:solidFill>
              </a:rPr>
              <a:t> chart shows a sharp drop from October to November, signaling an urgent need for root cause analysis." | | | "</a:t>
            </a:r>
            <a:r>
              <a:rPr b="1" lang="en">
                <a:solidFill>
                  <a:schemeClr val="dk1"/>
                </a:solidFill>
              </a:rPr>
              <a:t>Finding 2: Critical Financial Leakage:</a:t>
            </a:r>
            <a:r>
              <a:rPr lang="en">
                <a:solidFill>
                  <a:schemeClr val="dk1"/>
                </a:solidFill>
              </a:rPr>
              <a:t> The </a:t>
            </a:r>
            <a:r>
              <a:rPr b="1" lang="en">
                <a:solidFill>
                  <a:schemeClr val="dk1"/>
                </a:solidFill>
              </a:rPr>
              <a:t>Payment Success Rate</a:t>
            </a:r>
            <a:r>
              <a:rPr lang="en">
                <a:solidFill>
                  <a:schemeClr val="dk1"/>
                </a:solidFill>
              </a:rPr>
              <a:t> KPI shows only </a:t>
            </a:r>
            <a:r>
              <a:rPr b="1" lang="en">
                <a:solidFill>
                  <a:schemeClr val="dk1"/>
                </a:solidFill>
              </a:rPr>
              <a:t>80.00%</a:t>
            </a:r>
            <a:r>
              <a:rPr lang="en">
                <a:solidFill>
                  <a:schemeClr val="dk1"/>
                </a:solidFill>
              </a:rPr>
              <a:t> transaction reliability. This is an unacceptable level of financial leakage that must be immediately addressed."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aabbc6fcb0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aabbc6fcb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12B37"/>
                </a:solidFill>
                <a:highlight>
                  <a:srgbClr val="FFFFFF"/>
                </a:highlight>
              </a:rPr>
              <a:t>a software bug is </a:t>
            </a:r>
            <a:r>
              <a:rPr i="1" lang="en" sz="1300">
                <a:solidFill>
                  <a:srgbClr val="212B37"/>
                </a:solidFill>
                <a:highlight>
                  <a:srgbClr val="FFFFFF"/>
                </a:highlight>
              </a:rPr>
              <a:t>something which is not working as designed</a:t>
            </a:r>
            <a:r>
              <a:rPr lang="en" sz="1300">
                <a:solidFill>
                  <a:srgbClr val="212B37"/>
                </a:solidFill>
                <a:highlight>
                  <a:srgbClr val="FFFFFF"/>
                </a:highlight>
              </a:rPr>
              <a:t>.</a:t>
            </a:r>
            <a:endParaRPr sz="1300">
              <a:solidFill>
                <a:srgbClr val="212B37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12B37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 software bug is an error, flaw, failure, or fault that produces an incorrect or unexpected result.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02122"/>
                </a:solidFill>
                <a:highlight>
                  <a:srgbClr val="FFFFFF"/>
                </a:highlight>
              </a:rPr>
              <a:t>While Grace hopper (she) was working on a </a:t>
            </a:r>
            <a:r>
              <a:rPr lang="en" sz="1200">
                <a:solidFill>
                  <a:srgbClr val="3366CC"/>
                </a:solidFill>
                <a:highlight>
                  <a:srgbClr val="FFFFFF"/>
                </a:highlight>
                <a:uFill>
                  <a:noFill/>
                </a:u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Mark II</a:t>
            </a:r>
            <a:r>
              <a:rPr lang="en" sz="1200">
                <a:solidFill>
                  <a:srgbClr val="202122"/>
                </a:solidFill>
                <a:highlight>
                  <a:srgbClr val="FFFFFF"/>
                </a:highlight>
              </a:rPr>
              <a:t> computer at Harvard University, her associates discovered a </a:t>
            </a:r>
            <a:r>
              <a:rPr lang="en" sz="1200">
                <a:solidFill>
                  <a:srgbClr val="3366CC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moth</a:t>
            </a:r>
            <a:r>
              <a:rPr lang="en" sz="1200">
                <a:solidFill>
                  <a:srgbClr val="202122"/>
                </a:solidFill>
                <a:highlight>
                  <a:srgbClr val="FFFFFF"/>
                </a:highlight>
              </a:rPr>
              <a:t> stuck in a relay that impeded operation and wrote in a log book "</a:t>
            </a:r>
            <a:r>
              <a:rPr b="1" lang="en" sz="1200">
                <a:solidFill>
                  <a:srgbClr val="202122"/>
                </a:solidFill>
                <a:highlight>
                  <a:srgbClr val="FFFFFF"/>
                </a:highlight>
              </a:rPr>
              <a:t>First actual case of a bug being found</a:t>
            </a:r>
            <a:r>
              <a:rPr lang="en" sz="1200">
                <a:solidFill>
                  <a:srgbClr val="202122"/>
                </a:solidFill>
                <a:highlight>
                  <a:srgbClr val="FFFFFF"/>
                </a:highlight>
              </a:rPr>
              <a:t>".</a:t>
            </a:r>
            <a:endParaRPr sz="120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02122"/>
                </a:solidFill>
                <a:highlight>
                  <a:srgbClr val="FFFFFF"/>
                </a:highlight>
              </a:rPr>
              <a:t>What does this kind of bug have to do with software?</a:t>
            </a:r>
            <a:endParaRPr sz="120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app.diagrams.net/#G10AXvbb2af887WFozj-uPeNUp0paKF7M4#%7B%22pageId%22%3A%22b-MJeYQFfBcVPI6MTfgh%22%7D" TargetMode="External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" name="Google Shape;73;p13"/>
          <p:cNvPicPr preferRelativeResize="0"/>
          <p:nvPr/>
        </p:nvPicPr>
        <p:blipFill rotWithShape="1">
          <a:blip r:embed="rId3">
            <a:alphaModFix/>
          </a:blip>
          <a:srcRect b="0" l="0" r="32623" t="0"/>
          <a:stretch/>
        </p:blipFill>
        <p:spPr>
          <a:xfrm>
            <a:off x="152400" y="152400"/>
            <a:ext cx="3712874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3"/>
          <p:cNvSpPr txBox="1"/>
          <p:nvPr>
            <p:ph idx="4294967295" type="title"/>
          </p:nvPr>
        </p:nvSpPr>
        <p:spPr>
          <a:xfrm>
            <a:off x="3696875" y="1454575"/>
            <a:ext cx="5304300" cy="6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EV Charging System </a:t>
            </a:r>
            <a:endParaRPr sz="2400"/>
          </a:p>
        </p:txBody>
      </p:sp>
      <p:sp>
        <p:nvSpPr>
          <p:cNvPr id="75" name="Google Shape;75;p13"/>
          <p:cNvSpPr txBox="1"/>
          <p:nvPr/>
        </p:nvSpPr>
        <p:spPr>
          <a:xfrm>
            <a:off x="3865275" y="2296200"/>
            <a:ext cx="50133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DAMG6210-Group2</a:t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Devanshu Chicholikar   002810986</a:t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Saurabh Kashyap   002309182</a:t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Joseph Alex Chakola 002824177 </a:t>
            </a:r>
            <a:br>
              <a:rPr lang="en" sz="1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Xingxing Xiao 002893927</a:t>
            </a:r>
            <a:endParaRPr b="1"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2"/>
          <p:cNvSpPr txBox="1"/>
          <p:nvPr>
            <p:ph idx="4294967295" type="title"/>
          </p:nvPr>
        </p:nvSpPr>
        <p:spPr>
          <a:xfrm>
            <a:off x="303800" y="722225"/>
            <a:ext cx="84447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Live Demo</a:t>
            </a:r>
            <a:endParaRPr sz="2400"/>
          </a:p>
        </p:txBody>
      </p:sp>
      <p:sp>
        <p:nvSpPr>
          <p:cNvPr id="166" name="Google Shape;166;p2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7" name="Google Shape;167;p22"/>
          <p:cNvSpPr txBox="1"/>
          <p:nvPr/>
        </p:nvSpPr>
        <p:spPr>
          <a:xfrm>
            <a:off x="3553175" y="1669025"/>
            <a:ext cx="2155200" cy="9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>
                <a:solidFill>
                  <a:srgbClr val="212B37"/>
                </a:solidFill>
                <a:highlight>
                  <a:schemeClr val="lt1"/>
                </a:highlight>
              </a:rPr>
              <a:t>Dashboard</a:t>
            </a:r>
            <a:r>
              <a:rPr lang="en" sz="2200">
                <a:solidFill>
                  <a:srgbClr val="212B37"/>
                </a:solidFill>
                <a:highlight>
                  <a:schemeClr val="lt1"/>
                </a:highlight>
              </a:rPr>
              <a:t> from Tableau</a:t>
            </a:r>
            <a:endParaRPr sz="2200">
              <a:solidFill>
                <a:srgbClr val="212B37"/>
              </a:solidFill>
              <a:highlight>
                <a:schemeClr val="lt1"/>
              </a:highlight>
            </a:endParaRPr>
          </a:p>
        </p:txBody>
      </p:sp>
      <p:sp>
        <p:nvSpPr>
          <p:cNvPr id="168" name="Google Shape;168;p22"/>
          <p:cNvSpPr txBox="1"/>
          <p:nvPr/>
        </p:nvSpPr>
        <p:spPr>
          <a:xfrm>
            <a:off x="6752950" y="1669025"/>
            <a:ext cx="1066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>
                <a:solidFill>
                  <a:srgbClr val="212B37"/>
                </a:solidFill>
                <a:highlight>
                  <a:schemeClr val="lt1"/>
                </a:highlight>
              </a:rPr>
              <a:t>GUI</a:t>
            </a:r>
            <a:endParaRPr sz="1300">
              <a:solidFill>
                <a:srgbClr val="212B37"/>
              </a:solidFill>
              <a:highlight>
                <a:schemeClr val="lt1"/>
              </a:highlight>
            </a:endParaRPr>
          </a:p>
        </p:txBody>
      </p:sp>
      <p:pic>
        <p:nvPicPr>
          <p:cNvPr id="169" name="Google Shape;16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3350" y="2847350"/>
            <a:ext cx="2605575" cy="2084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57900" y="2386925"/>
            <a:ext cx="2590591" cy="254487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2"/>
          <p:cNvSpPr txBox="1"/>
          <p:nvPr/>
        </p:nvSpPr>
        <p:spPr>
          <a:xfrm>
            <a:off x="619500" y="1849050"/>
            <a:ext cx="1889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>
                <a:solidFill>
                  <a:srgbClr val="212B37"/>
                </a:solidFill>
                <a:highlight>
                  <a:schemeClr val="lt1"/>
                </a:highlight>
              </a:rPr>
              <a:t>SQL Server</a:t>
            </a:r>
            <a:endParaRPr sz="2200">
              <a:solidFill>
                <a:srgbClr val="212B37"/>
              </a:solidFill>
              <a:highlight>
                <a:schemeClr val="lt1"/>
              </a:highlight>
            </a:endParaRPr>
          </a:p>
        </p:txBody>
      </p:sp>
      <p:sp>
        <p:nvSpPr>
          <p:cNvPr id="172" name="Google Shape;172;p22"/>
          <p:cNvSpPr txBox="1"/>
          <p:nvPr/>
        </p:nvSpPr>
        <p:spPr>
          <a:xfrm>
            <a:off x="352800" y="2731075"/>
            <a:ext cx="2422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Try </a:t>
            </a:r>
            <a:r>
              <a:rPr lang="en"/>
              <a:t>Run a SELECT query on the Credit_Card table to prove the data is encrypted (using EncryptByKey)</a:t>
            </a:r>
            <a:endParaRPr/>
          </a:p>
        </p:txBody>
      </p:sp>
    </p:spTree>
  </p:cSld>
  <p:clrMapOvr>
    <a:masterClrMapping/>
  </p:clrMapOvr>
  <p:transition spd="med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3"/>
          <p:cNvSpPr txBox="1"/>
          <p:nvPr/>
        </p:nvSpPr>
        <p:spPr>
          <a:xfrm>
            <a:off x="3104700" y="2176350"/>
            <a:ext cx="2934600" cy="790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Q &amp; A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Thank you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9" name="Google Shape;179;p2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/>
          <p:nvPr>
            <p:ph idx="4294967295" type="title"/>
          </p:nvPr>
        </p:nvSpPr>
        <p:spPr>
          <a:xfrm>
            <a:off x="459225" y="189975"/>
            <a:ext cx="78216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EV Charging System Goal</a:t>
            </a:r>
            <a:endParaRPr sz="2400"/>
          </a:p>
        </p:txBody>
      </p:sp>
      <p:sp>
        <p:nvSpPr>
          <p:cNvPr id="81" name="Google Shape;81;p14"/>
          <p:cNvSpPr txBox="1"/>
          <p:nvPr/>
        </p:nvSpPr>
        <p:spPr>
          <a:xfrm>
            <a:off x="603025" y="2826825"/>
            <a:ext cx="37449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Goal:  </a:t>
            </a: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to achieve </a:t>
            </a:r>
            <a:r>
              <a:rPr b="1"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Operational Excellence</a:t>
            </a: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and </a:t>
            </a:r>
            <a:r>
              <a:rPr b="1"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Optimized Profitability</a:t>
            </a: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by transforming raw transactional data into actionable business intelligence.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Operational Efficiency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Financial Integrity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Informed </a:t>
            </a: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Strategy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2" name="Google Shape;82;p1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14"/>
          <p:cNvSpPr txBox="1"/>
          <p:nvPr/>
        </p:nvSpPr>
        <p:spPr>
          <a:xfrm>
            <a:off x="4805800" y="2826825"/>
            <a:ext cx="3926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Supporting Technical </a:t>
            </a:r>
            <a:r>
              <a:rPr b="1"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Goals: 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Data Reliability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Scalability &amp; Performance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Compliance &amp; Security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4" name="Google Shape;8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7150" y="957975"/>
            <a:ext cx="2587073" cy="172472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4"/>
          <p:cNvSpPr txBox="1"/>
          <p:nvPr/>
        </p:nvSpPr>
        <p:spPr>
          <a:xfrm>
            <a:off x="535775" y="1480150"/>
            <a:ext cx="5923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Pain Points: 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When EV driver drive to charging stations, only fund all spots occupied.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No way to reserve a charger in advance,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No clear pricing information.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No system notify them when charging is complete.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/>
          <p:nvPr>
            <p:ph idx="4294967295" type="title"/>
          </p:nvPr>
        </p:nvSpPr>
        <p:spPr>
          <a:xfrm>
            <a:off x="535775" y="712150"/>
            <a:ext cx="78216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High-level Design &amp; Approach</a:t>
            </a:r>
            <a:endParaRPr sz="2400"/>
          </a:p>
        </p:txBody>
      </p:sp>
      <p:sp>
        <p:nvSpPr>
          <p:cNvPr id="91" name="Google Shape;91;p1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" name="Google Shape;92;p15"/>
          <p:cNvSpPr txBox="1"/>
          <p:nvPr/>
        </p:nvSpPr>
        <p:spPr>
          <a:xfrm>
            <a:off x="535775" y="1735925"/>
            <a:ext cx="5893200" cy="23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Users and their vehicles</a:t>
            </a:r>
            <a:endParaRPr b="1" sz="1500">
              <a:solidFill>
                <a:schemeClr val="dk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↓</a:t>
            </a:r>
            <a:endParaRPr b="1" sz="18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Make reservations at charging stations</a:t>
            </a:r>
            <a:endParaRPr b="1" sz="18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↓</a:t>
            </a:r>
            <a:endParaRPr b="1" sz="18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Show up and plug in (creates a charging session)</a:t>
            </a:r>
            <a:endParaRPr b="1" sz="18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↓</a:t>
            </a:r>
            <a:endParaRPr b="1" sz="1500">
              <a:solidFill>
                <a:schemeClr val="dk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System generates invoice and processes payment</a:t>
            </a:r>
            <a:endParaRPr b="1" sz="1500">
              <a:solidFill>
                <a:schemeClr val="dk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↓</a:t>
            </a:r>
            <a:endParaRPr b="1" sz="1500">
              <a:solidFill>
                <a:schemeClr val="dk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Operators monitor stations and handle maintenance</a:t>
            </a:r>
            <a:endParaRPr b="1" sz="1500">
              <a:solidFill>
                <a:schemeClr val="dk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93" name="Google Shape;9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96150" y="1466625"/>
            <a:ext cx="1935872" cy="29038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/>
          <p:nvPr>
            <p:ph idx="4294967295" type="title"/>
          </p:nvPr>
        </p:nvSpPr>
        <p:spPr>
          <a:xfrm>
            <a:off x="535775" y="712150"/>
            <a:ext cx="78216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Finalized ERD</a:t>
            </a:r>
            <a:endParaRPr sz="2400"/>
          </a:p>
        </p:txBody>
      </p:sp>
      <p:sp>
        <p:nvSpPr>
          <p:cNvPr id="99" name="Google Shape;99;p16"/>
          <p:cNvSpPr txBox="1"/>
          <p:nvPr/>
        </p:nvSpPr>
        <p:spPr>
          <a:xfrm>
            <a:off x="535775" y="1671750"/>
            <a:ext cx="34968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P4 ERD</a:t>
            </a:r>
            <a:b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Total table Number: 23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People: user, operator, technician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Charging_session: station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Operate: reservation, charging, payment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Payment Method: Credit_Card, Debit_Card, Wallet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Notification: 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0" name="Google Shape;100;p1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1" name="Google Shape;10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5275" y="551425"/>
            <a:ext cx="4260748" cy="440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>
            <p:ph idx="4294967295" type="title"/>
          </p:nvPr>
        </p:nvSpPr>
        <p:spPr>
          <a:xfrm>
            <a:off x="316500" y="728025"/>
            <a:ext cx="8511000" cy="7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Implementation: Data Insights (Views)</a:t>
            </a:r>
            <a:endParaRPr sz="2400"/>
          </a:p>
        </p:txBody>
      </p:sp>
      <p:sp>
        <p:nvSpPr>
          <p:cNvPr id="107" name="Google Shape;107;p17"/>
          <p:cNvSpPr txBox="1"/>
          <p:nvPr/>
        </p:nvSpPr>
        <p:spPr>
          <a:xfrm>
            <a:off x="398225" y="1467525"/>
            <a:ext cx="8156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</a:rPr>
              <a:t>View/Function:</a:t>
            </a:r>
            <a:r>
              <a:rPr lang="en" sz="1600">
                <a:solidFill>
                  <a:schemeClr val="dk2"/>
                </a:solidFill>
              </a:rPr>
              <a:t> </a:t>
            </a:r>
            <a:endParaRPr sz="16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Show output from </a:t>
            </a:r>
            <a:r>
              <a:rPr b="1" lang="en" sz="1600">
                <a:solidFill>
                  <a:schemeClr val="dk2"/>
                </a:solidFill>
              </a:rPr>
              <a:t>view_MonthlyChargingReport</a:t>
            </a:r>
            <a:endParaRPr sz="16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demonstrate the function </a:t>
            </a:r>
            <a:r>
              <a:rPr b="1" lang="en" sz="1600">
                <a:solidFill>
                  <a:schemeClr val="dk2"/>
                </a:solidFill>
              </a:rPr>
              <a:t>function_GetTotalUserEnergyConsumption</a:t>
            </a:r>
            <a:r>
              <a:rPr lang="en" sz="1600">
                <a:solidFill>
                  <a:schemeClr val="dk2"/>
                </a:solidFill>
              </a:rPr>
              <a:t>.</a:t>
            </a:r>
            <a:endParaRPr sz="2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8" name="Google Shape;108;p1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9" name="Google Shape;10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500" y="2570475"/>
            <a:ext cx="4563327" cy="25443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" name="Google Shape;110;p17"/>
          <p:cNvGrpSpPr/>
          <p:nvPr/>
        </p:nvGrpSpPr>
        <p:grpSpPr>
          <a:xfrm>
            <a:off x="4960250" y="2493200"/>
            <a:ext cx="3594675" cy="971524"/>
            <a:chOff x="4960250" y="2493200"/>
            <a:chExt cx="3594675" cy="971524"/>
          </a:xfrm>
        </p:grpSpPr>
        <p:pic>
          <p:nvPicPr>
            <p:cNvPr id="111" name="Google Shape;111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960250" y="2493200"/>
              <a:ext cx="3594675" cy="9715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2" name="Google Shape;112;p17"/>
            <p:cNvSpPr txBox="1"/>
            <p:nvPr/>
          </p:nvSpPr>
          <p:spPr>
            <a:xfrm>
              <a:off x="7434800" y="2819375"/>
              <a:ext cx="10632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rgbClr val="202122"/>
                  </a:solidFill>
                  <a:highlight>
                    <a:schemeClr val="lt1"/>
                  </a:highlight>
                </a:rPr>
                <a:t>single</a:t>
              </a:r>
              <a:r>
                <a:rPr lang="en" sz="1200">
                  <a:solidFill>
                    <a:srgbClr val="202122"/>
                  </a:solidFill>
                  <a:highlight>
                    <a:schemeClr val="lt1"/>
                  </a:highlight>
                </a:rPr>
                <a:t>-user</a:t>
              </a:r>
              <a:endParaRPr sz="1200">
                <a:solidFill>
                  <a:srgbClr val="202122"/>
                </a:solidFill>
                <a:highlight>
                  <a:schemeClr val="lt1"/>
                </a:highlight>
              </a:endParaRPr>
            </a:p>
          </p:txBody>
        </p:sp>
      </p:grpSp>
      <p:grpSp>
        <p:nvGrpSpPr>
          <p:cNvPr id="113" name="Google Shape;113;p17"/>
          <p:cNvGrpSpPr/>
          <p:nvPr/>
        </p:nvGrpSpPr>
        <p:grpSpPr>
          <a:xfrm>
            <a:off x="4960251" y="3464725"/>
            <a:ext cx="3594666" cy="1515525"/>
            <a:chOff x="4960251" y="3464725"/>
            <a:chExt cx="3594666" cy="1515525"/>
          </a:xfrm>
        </p:grpSpPr>
        <p:pic>
          <p:nvPicPr>
            <p:cNvPr id="114" name="Google Shape;114;p1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960251" y="3464725"/>
              <a:ext cx="3594666" cy="15155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5" name="Google Shape;115;p17"/>
            <p:cNvSpPr txBox="1"/>
            <p:nvPr/>
          </p:nvSpPr>
          <p:spPr>
            <a:xfrm>
              <a:off x="7434800" y="3464725"/>
              <a:ext cx="10632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rgbClr val="202122"/>
                  </a:solidFill>
                  <a:highlight>
                    <a:schemeClr val="lt1"/>
                  </a:highlight>
                </a:rPr>
                <a:t>Multi-user</a:t>
              </a:r>
              <a:endParaRPr sz="1200">
                <a:solidFill>
                  <a:srgbClr val="202122"/>
                </a:solidFill>
                <a:highlight>
                  <a:schemeClr val="lt1"/>
                </a:highlight>
              </a:endParaRPr>
            </a:p>
          </p:txBody>
        </p:sp>
      </p:grpSp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1" name="Google Shape;12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725" y="781650"/>
            <a:ext cx="4007176" cy="260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1325" y="2074413"/>
            <a:ext cx="4007176" cy="2602316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8"/>
          <p:cNvSpPr txBox="1"/>
          <p:nvPr/>
        </p:nvSpPr>
        <p:spPr>
          <a:xfrm>
            <a:off x="5318150" y="1666300"/>
            <a:ext cx="2771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  <a:highlight>
                  <a:schemeClr val="lt1"/>
                </a:highlight>
              </a:rPr>
              <a:t>ENCRYPTION</a:t>
            </a:r>
            <a:endParaRPr sz="17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124" name="Google Shape;124;p18"/>
          <p:cNvSpPr txBox="1"/>
          <p:nvPr/>
        </p:nvSpPr>
        <p:spPr>
          <a:xfrm>
            <a:off x="977763" y="372750"/>
            <a:ext cx="2771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  <a:highlight>
                  <a:schemeClr val="lt1"/>
                </a:highlight>
              </a:rPr>
              <a:t>INDEXING</a:t>
            </a:r>
            <a:endParaRPr sz="17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125" name="Google Shape;125;p18"/>
          <p:cNvSpPr txBox="1"/>
          <p:nvPr/>
        </p:nvSpPr>
        <p:spPr>
          <a:xfrm>
            <a:off x="4909400" y="4685450"/>
            <a:ext cx="358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53535"/>
                </a:solidFill>
              </a:rPr>
              <a:t>Data Encryption for Card Information</a:t>
            </a:r>
            <a:endParaRPr>
              <a:solidFill>
                <a:srgbClr val="353535"/>
              </a:solidFill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569013" y="3440450"/>
            <a:ext cx="3588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53535"/>
                </a:solidFill>
              </a:rPr>
              <a:t>Nonclustered Indexes for Performance Improvement</a:t>
            </a:r>
            <a:endParaRPr>
              <a:solidFill>
                <a:srgbClr val="353535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idx="4294967295" type="title"/>
          </p:nvPr>
        </p:nvSpPr>
        <p:spPr>
          <a:xfrm>
            <a:off x="535775" y="712150"/>
            <a:ext cx="78216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Implementation - Key artifacts</a:t>
            </a:r>
            <a:endParaRPr sz="2400"/>
          </a:p>
        </p:txBody>
      </p:sp>
      <p:sp>
        <p:nvSpPr>
          <p:cNvPr id="132" name="Google Shape;132;p19"/>
          <p:cNvSpPr txBox="1"/>
          <p:nvPr/>
        </p:nvSpPr>
        <p:spPr>
          <a:xfrm>
            <a:off x="535775" y="1680450"/>
            <a:ext cx="2057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Stored Procedure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3" name="Google Shape;133;p1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4" name="Google Shape;134;p19"/>
          <p:cNvSpPr txBox="1"/>
          <p:nvPr/>
        </p:nvSpPr>
        <p:spPr>
          <a:xfrm>
            <a:off x="5701325" y="1680450"/>
            <a:ext cx="1167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Security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Google Shape;135;p19"/>
          <p:cNvSpPr txBox="1"/>
          <p:nvPr/>
        </p:nvSpPr>
        <p:spPr>
          <a:xfrm>
            <a:off x="593975" y="2142150"/>
            <a:ext cx="3826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storedProcedures_ProcessChargingSession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storedProcedures_UpdateChargePointStatus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storedProcedures_AssignTechnicianToMaintenance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6" name="Google Shape;136;p19"/>
          <p:cNvSpPr txBox="1"/>
          <p:nvPr/>
        </p:nvSpPr>
        <p:spPr>
          <a:xfrm>
            <a:off x="4717100" y="2142150"/>
            <a:ext cx="28086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SETUP: Database Master Key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SETUP: Certificate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SETUP: Symmetric Key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ENCRYPTION: Encrypt Existing Data</a:t>
            </a:r>
            <a:endParaRPr sz="1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7" name="Google Shape;137;p19"/>
          <p:cNvSpPr txBox="1"/>
          <p:nvPr/>
        </p:nvSpPr>
        <p:spPr>
          <a:xfrm>
            <a:off x="5537750" y="3650100"/>
            <a:ext cx="1167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Indexes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8" name="Google Shape;138;p19"/>
          <p:cNvSpPr txBox="1"/>
          <p:nvPr/>
        </p:nvSpPr>
        <p:spPr>
          <a:xfrm>
            <a:off x="4717100" y="4111800"/>
            <a:ext cx="2808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Index_PersonAddress_Type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IndexChargingSession_EndTime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9" name="Google Shape;139;p19"/>
          <p:cNvSpPr txBox="1"/>
          <p:nvPr/>
        </p:nvSpPr>
        <p:spPr>
          <a:xfrm>
            <a:off x="593975" y="3727550"/>
            <a:ext cx="1167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Trigger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0" name="Google Shape;140;p19"/>
          <p:cNvSpPr txBox="1"/>
          <p:nvPr/>
        </p:nvSpPr>
        <p:spPr>
          <a:xfrm>
            <a:off x="593975" y="4111800"/>
            <a:ext cx="3418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trigger_UpdateReservationOnSessionInsert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/>
          <p:nvPr>
            <p:ph idx="4294967295" type="title"/>
          </p:nvPr>
        </p:nvSpPr>
        <p:spPr>
          <a:xfrm>
            <a:off x="303800" y="722225"/>
            <a:ext cx="84447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Tableau Dashboard Snapshot</a:t>
            </a:r>
            <a:endParaRPr sz="2400"/>
          </a:p>
        </p:txBody>
      </p:sp>
      <p:sp>
        <p:nvSpPr>
          <p:cNvPr id="146" name="Google Shape;146;p2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7" name="Google Shape;14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13975"/>
            <a:ext cx="4314450" cy="179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875125"/>
            <a:ext cx="3377820" cy="2702248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0"/>
          <p:cNvSpPr txBox="1"/>
          <p:nvPr/>
        </p:nvSpPr>
        <p:spPr>
          <a:xfrm>
            <a:off x="1230225" y="1490225"/>
            <a:ext cx="1286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rgbClr val="212B37"/>
                </a:solidFill>
                <a:highlight>
                  <a:schemeClr val="lt1"/>
                </a:highlight>
              </a:rPr>
              <a:t>Data Source</a:t>
            </a:r>
            <a:endParaRPr sz="1200">
              <a:solidFill>
                <a:srgbClr val="202122"/>
              </a:solidFill>
              <a:highlight>
                <a:schemeClr val="lt1"/>
              </a:highlight>
            </a:endParaRPr>
          </a:p>
        </p:txBody>
      </p:sp>
      <p:sp>
        <p:nvSpPr>
          <p:cNvPr id="150" name="Google Shape;150;p20"/>
          <p:cNvSpPr txBox="1"/>
          <p:nvPr/>
        </p:nvSpPr>
        <p:spPr>
          <a:xfrm>
            <a:off x="5712150" y="1490225"/>
            <a:ext cx="1286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rgbClr val="212B37"/>
                </a:solidFill>
                <a:highlight>
                  <a:schemeClr val="lt1"/>
                </a:highlight>
              </a:rPr>
              <a:t>Dashboard</a:t>
            </a:r>
            <a:endParaRPr sz="1200">
              <a:solidFill>
                <a:srgbClr val="202122"/>
              </a:solidFill>
              <a:highlight>
                <a:schemeClr val="lt1"/>
              </a:highlight>
            </a:endParaRPr>
          </a:p>
        </p:txBody>
      </p:sp>
      <p:sp>
        <p:nvSpPr>
          <p:cNvPr id="151" name="Google Shape;151;p20"/>
          <p:cNvSpPr txBox="1"/>
          <p:nvPr/>
        </p:nvSpPr>
        <p:spPr>
          <a:xfrm>
            <a:off x="4619250" y="4533650"/>
            <a:ext cx="30000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T</a:t>
            </a:r>
            <a:r>
              <a:rPr lang="en" sz="1100">
                <a:solidFill>
                  <a:schemeClr val="dk2"/>
                </a:solidFill>
              </a:rPr>
              <a:t>hree key areas: Operations, Revenue Trends, and Financial Health.</a:t>
            </a:r>
            <a:endParaRPr/>
          </a:p>
        </p:txBody>
      </p:sp>
      <p:sp>
        <p:nvSpPr>
          <p:cNvPr id="152" name="Google Shape;152;p20"/>
          <p:cNvSpPr txBox="1"/>
          <p:nvPr/>
        </p:nvSpPr>
        <p:spPr>
          <a:xfrm>
            <a:off x="7324300" y="2829700"/>
            <a:ext cx="17223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</a:rPr>
              <a:t>Two critical insights:</a:t>
            </a:r>
            <a:br>
              <a:rPr b="1" lang="en" sz="1100">
                <a:solidFill>
                  <a:schemeClr val="dk2"/>
                </a:solidFill>
              </a:rPr>
            </a:br>
            <a:r>
              <a:rPr b="1" lang="en" sz="1100">
                <a:solidFill>
                  <a:schemeClr val="dk2"/>
                </a:solidFill>
              </a:rPr>
              <a:t>Revenue Instability</a:t>
            </a:r>
            <a:br>
              <a:rPr b="1" lang="en" sz="1100">
                <a:solidFill>
                  <a:schemeClr val="dk2"/>
                </a:solidFill>
              </a:rPr>
            </a:br>
            <a:r>
              <a:rPr lang="en" sz="900">
                <a:solidFill>
                  <a:schemeClr val="dk2"/>
                </a:solidFill>
              </a:rPr>
              <a:t>The Monthly Revenue Trend chart shows a sharp drop from October to November.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100">
                <a:solidFill>
                  <a:schemeClr val="dk2"/>
                </a:solidFill>
              </a:rPr>
              <a:t>Critical Financial Leakage</a:t>
            </a:r>
            <a:br>
              <a:rPr b="1" lang="en" sz="1100">
                <a:solidFill>
                  <a:schemeClr val="dk2"/>
                </a:solidFill>
              </a:rPr>
            </a:br>
            <a:r>
              <a:rPr lang="en" sz="900">
                <a:solidFill>
                  <a:schemeClr val="dk2"/>
                </a:solidFill>
              </a:rPr>
              <a:t>The Payment Success Rate KPI shows only 80.00% transaction reliability.</a:t>
            </a:r>
            <a:endParaRPr sz="900">
              <a:solidFill>
                <a:schemeClr val="dk2"/>
              </a:solidFill>
            </a:endParaRPr>
          </a:p>
        </p:txBody>
      </p:sp>
    </p:spTree>
  </p:cSld>
  <p:clrMapOvr>
    <a:masterClrMapping/>
  </p:clrMapOvr>
  <p:transition spd="med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1"/>
          <p:cNvSpPr txBox="1"/>
          <p:nvPr>
            <p:ph idx="4294967295" type="title"/>
          </p:nvPr>
        </p:nvSpPr>
        <p:spPr>
          <a:xfrm>
            <a:off x="303800" y="722225"/>
            <a:ext cx="84447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Conclusion &amp; Next Steps</a:t>
            </a:r>
            <a:endParaRPr sz="2400"/>
          </a:p>
        </p:txBody>
      </p:sp>
      <p:sp>
        <p:nvSpPr>
          <p:cNvPr id="158" name="Google Shape;158;p2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p21"/>
          <p:cNvSpPr txBox="1"/>
          <p:nvPr/>
        </p:nvSpPr>
        <p:spPr>
          <a:xfrm>
            <a:off x="519525" y="1524875"/>
            <a:ext cx="7605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Conclusion</a:t>
            </a:r>
            <a:r>
              <a:rPr lang="en" sz="1800"/>
              <a:t>: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 EV Charging System project confirms the successful establishment of a robust, secure, and analytically capable database foundation</a:t>
            </a:r>
            <a:endParaRPr sz="1800"/>
          </a:p>
        </p:txBody>
      </p:sp>
      <p:sp>
        <p:nvSpPr>
          <p:cNvPr id="160" name="Google Shape;160;p21"/>
          <p:cNvSpPr txBox="1"/>
          <p:nvPr/>
        </p:nvSpPr>
        <p:spPr>
          <a:xfrm>
            <a:off x="562825" y="2788225"/>
            <a:ext cx="74400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Next Steps:</a:t>
            </a:r>
            <a:endParaRPr b="1" sz="18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800"/>
              <a:t>Financial Security and Leakage Prevention(</a:t>
            </a:r>
            <a:r>
              <a:rPr b="1" lang="en" sz="1800">
                <a:solidFill>
                  <a:schemeClr val="dk2"/>
                </a:solidFill>
              </a:rPr>
              <a:t>80% Payment Success Rate</a:t>
            </a:r>
            <a:r>
              <a:rPr lang="en" sz="1800">
                <a:solidFill>
                  <a:schemeClr val="dk2"/>
                </a:solidFill>
              </a:rPr>
              <a:t> issue</a:t>
            </a:r>
            <a:r>
              <a:rPr lang="en" sz="1800"/>
              <a:t>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Operational Improvement and Customer Experience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 Business Strategy and Investment</a:t>
            </a:r>
            <a:endParaRPr sz="1800"/>
          </a:p>
        </p:txBody>
      </p:sp>
    </p:spTree>
  </p:cSld>
  <p:clrMapOvr>
    <a:masterClrMapping/>
  </p:clrMapOvr>
  <p:transition spd="med">
    <p:push/>
  </p:transition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